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old Ink" panose="020B0604020202020204" charset="-128"/>
      <p:regular r:id="rId24"/>
    </p:embeddedFont>
    <p:embeddedFont>
      <p:font typeface="Billion Miracles" panose="020B0604020202020204" charset="0"/>
      <p:regular r:id="rId25"/>
    </p:embeddedFont>
    <p:embeddedFont>
      <p:font typeface="Lora" pitchFamily="2" charset="0"/>
      <p:regular r:id="rId26"/>
    </p:embeddedFont>
    <p:embeddedFont>
      <p:font typeface="Lora Bold" charset="0"/>
      <p:regular r:id="rId27"/>
    </p:embeddedFont>
    <p:embeddedFont>
      <p:font typeface="Poppins Medium" panose="00000600000000000000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9.svg"/><Relationship Id="rId7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10" Type="http://schemas.openxmlformats.org/officeDocument/2006/relationships/image" Target="../media/image7.svg"/><Relationship Id="rId4" Type="http://schemas.openxmlformats.org/officeDocument/2006/relationships/image" Target="../media/image55.pn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23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5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23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7.svg"/><Relationship Id="rId15" Type="http://schemas.openxmlformats.org/officeDocument/2006/relationships/image" Target="../media/image19.sv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9.svg"/><Relationship Id="rId3" Type="http://schemas.openxmlformats.org/officeDocument/2006/relationships/image" Target="../media/image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21.sv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23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3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9.svg"/><Relationship Id="rId7" Type="http://schemas.openxmlformats.org/officeDocument/2006/relationships/image" Target="../media/image23.svg"/><Relationship Id="rId12" Type="http://schemas.openxmlformats.org/officeDocument/2006/relationships/image" Target="../media/image16.png"/><Relationship Id="rId17" Type="http://schemas.openxmlformats.org/officeDocument/2006/relationships/image" Target="../media/image33.svg"/><Relationship Id="rId2" Type="http://schemas.openxmlformats.org/officeDocument/2006/relationships/image" Target="../media/image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363306" y="1547795"/>
            <a:ext cx="12784728" cy="7191409"/>
          </a:xfrm>
          <a:custGeom>
            <a:avLst/>
            <a:gdLst/>
            <a:ahLst/>
            <a:cxnLst/>
            <a:rect l="l" t="t" r="r" b="b"/>
            <a:pathLst>
              <a:path w="12784728" h="7191409">
                <a:moveTo>
                  <a:pt x="0" y="0"/>
                </a:moveTo>
                <a:lnTo>
                  <a:pt x="12784728" y="0"/>
                </a:lnTo>
                <a:lnTo>
                  <a:pt x="12784728" y="7191410"/>
                </a:lnTo>
                <a:lnTo>
                  <a:pt x="0" y="7191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44497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4978" cy="812800"/>
            </a:xfrm>
            <a:custGeom>
              <a:avLst/>
              <a:gdLst/>
              <a:ahLst/>
              <a:cxnLst/>
              <a:rect l="l" t="t" r="r" b="b"/>
              <a:pathLst>
                <a:path w="1444978" h="812800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38100" cap="sq">
              <a:solidFill>
                <a:srgbClr val="7677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Freeform 5"/>
          <p:cNvSpPr/>
          <p:nvPr/>
        </p:nvSpPr>
        <p:spPr>
          <a:xfrm>
            <a:off x="16496399" y="489236"/>
            <a:ext cx="1118779" cy="827896"/>
          </a:xfrm>
          <a:custGeom>
            <a:avLst/>
            <a:gdLst/>
            <a:ahLst/>
            <a:cxnLst/>
            <a:rect l="l" t="t" r="r" b="b"/>
            <a:pathLst>
              <a:path w="1118779" h="827896">
                <a:moveTo>
                  <a:pt x="0" y="0"/>
                </a:moveTo>
                <a:lnTo>
                  <a:pt x="1118779" y="0"/>
                </a:lnTo>
                <a:lnTo>
                  <a:pt x="1118779" y="827896"/>
                </a:lnTo>
                <a:lnTo>
                  <a:pt x="0" y="827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957377" y="1267039"/>
            <a:ext cx="13798082" cy="1031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4"/>
              </a:lnSpc>
              <a:spcBef>
                <a:spcPct val="0"/>
              </a:spcBef>
            </a:pPr>
            <a:r>
              <a:rPr lang="en-US" sz="6452" dirty="0">
                <a:solidFill>
                  <a:schemeClr val="tx1">
                    <a:lumMod val="85000"/>
                    <a:lumOff val="15000"/>
                  </a:schemeClr>
                </a:solidFill>
                <a:latin typeface="Bold Ink"/>
                <a:ea typeface="Bold Ink"/>
                <a:cs typeface="Bold Ink"/>
                <a:sym typeface="Bold Ink"/>
              </a:rPr>
              <a:t>PREVISÃO DE VENDA DE CARROS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14938" y="817459"/>
            <a:ext cx="2873662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987760"/>
                </a:solidFill>
                <a:latin typeface="Bold Ink"/>
                <a:ea typeface="Bold Ink"/>
                <a:cs typeface="Bold Ink"/>
                <a:sym typeface="Bold Ink"/>
              </a:rPr>
              <a:t>CODERHOUSE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16518658" y="6907509"/>
            <a:ext cx="1977441" cy="496158"/>
          </a:xfrm>
          <a:custGeom>
            <a:avLst/>
            <a:gdLst/>
            <a:ahLst/>
            <a:cxnLst/>
            <a:rect l="l" t="t" r="r" b="b"/>
            <a:pathLst>
              <a:path w="1977441" h="496158">
                <a:moveTo>
                  <a:pt x="0" y="0"/>
                </a:moveTo>
                <a:lnTo>
                  <a:pt x="1977442" y="0"/>
                </a:lnTo>
                <a:lnTo>
                  <a:pt x="1977442" y="496158"/>
                </a:lnTo>
                <a:lnTo>
                  <a:pt x="0" y="496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-5400000">
            <a:off x="16518658" y="8571273"/>
            <a:ext cx="1977441" cy="496158"/>
          </a:xfrm>
          <a:custGeom>
            <a:avLst/>
            <a:gdLst/>
            <a:ahLst/>
            <a:cxnLst/>
            <a:rect l="l" t="t" r="r" b="b"/>
            <a:pathLst>
              <a:path w="1977441" h="496158">
                <a:moveTo>
                  <a:pt x="0" y="0"/>
                </a:moveTo>
                <a:lnTo>
                  <a:pt x="1977442" y="0"/>
                </a:lnTo>
                <a:lnTo>
                  <a:pt x="1977442" y="496158"/>
                </a:lnTo>
                <a:lnTo>
                  <a:pt x="0" y="496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642027" y="9563598"/>
            <a:ext cx="261727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old Ink"/>
                <a:ea typeface="Bold Ink"/>
                <a:cs typeface="Bold Ink"/>
                <a:sym typeface="Bold Ink"/>
              </a:rPr>
              <a:t>DANIEL ISOZAKI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64866" y="2608748"/>
            <a:ext cx="1343769" cy="7785674"/>
            <a:chOff x="0" y="0"/>
            <a:chExt cx="353914" cy="2050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3914" cy="2050548"/>
            </a:xfrm>
            <a:custGeom>
              <a:avLst/>
              <a:gdLst/>
              <a:ahLst/>
              <a:cxnLst/>
              <a:rect l="l" t="t" r="r" b="b"/>
              <a:pathLst>
                <a:path w="353914" h="2050548">
                  <a:moveTo>
                    <a:pt x="0" y="0"/>
                  </a:moveTo>
                  <a:lnTo>
                    <a:pt x="353914" y="0"/>
                  </a:lnTo>
                  <a:lnTo>
                    <a:pt x="353914" y="2050548"/>
                  </a:lnTo>
                  <a:lnTo>
                    <a:pt x="0" y="2050548"/>
                  </a:lnTo>
                  <a:close/>
                </a:path>
              </a:pathLst>
            </a:custGeom>
            <a:solidFill>
              <a:srgbClr val="3F3A3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53914" cy="2098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3101" y="2578335"/>
            <a:ext cx="8517008" cy="5151939"/>
            <a:chOff x="0" y="0"/>
            <a:chExt cx="1343693" cy="812800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1343693" cy="812800"/>
            </a:xfrm>
            <a:custGeom>
              <a:avLst/>
              <a:gdLst/>
              <a:ahLst/>
              <a:cxnLst/>
              <a:rect l="l" t="t" r="r" b="b"/>
              <a:pathLst>
                <a:path w="1343693" h="812800">
                  <a:moveTo>
                    <a:pt x="1343693" y="0"/>
                  </a:moveTo>
                  <a:lnTo>
                    <a:pt x="0" y="0"/>
                  </a:lnTo>
                  <a:lnTo>
                    <a:pt x="0" y="812800"/>
                  </a:lnTo>
                  <a:lnTo>
                    <a:pt x="1343693" y="812800"/>
                  </a:lnTo>
                  <a:close/>
                </a:path>
              </a:pathLst>
            </a:custGeom>
            <a:blipFill>
              <a:blip r:embed="rId2"/>
              <a:stretch>
                <a:fillRect l="-3834" r="-3834"/>
              </a:stretch>
            </a:blipFill>
            <a:ln w="38100" cap="sq">
              <a:solidFill>
                <a:srgbClr val="76776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16264753" y="129514"/>
            <a:ext cx="1691271" cy="424355"/>
          </a:xfrm>
          <a:custGeom>
            <a:avLst/>
            <a:gdLst/>
            <a:ahLst/>
            <a:cxnLst/>
            <a:rect l="l" t="t" r="r" b="b"/>
            <a:pathLst>
              <a:path w="1691271" h="424355">
                <a:moveTo>
                  <a:pt x="0" y="0"/>
                </a:moveTo>
                <a:lnTo>
                  <a:pt x="1691271" y="0"/>
                </a:lnTo>
                <a:lnTo>
                  <a:pt x="1691271" y="424355"/>
                </a:lnTo>
                <a:lnTo>
                  <a:pt x="0" y="424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841765" y="129514"/>
            <a:ext cx="1691271" cy="424355"/>
          </a:xfrm>
          <a:custGeom>
            <a:avLst/>
            <a:gdLst/>
            <a:ahLst/>
            <a:cxnLst/>
            <a:rect l="l" t="t" r="r" b="b"/>
            <a:pathLst>
              <a:path w="1691271" h="424355">
                <a:moveTo>
                  <a:pt x="0" y="0"/>
                </a:moveTo>
                <a:lnTo>
                  <a:pt x="1691271" y="0"/>
                </a:lnTo>
                <a:lnTo>
                  <a:pt x="1691271" y="424355"/>
                </a:lnTo>
                <a:lnTo>
                  <a:pt x="0" y="424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3427536" y="129514"/>
            <a:ext cx="1691271" cy="424355"/>
          </a:xfrm>
          <a:custGeom>
            <a:avLst/>
            <a:gdLst/>
            <a:ahLst/>
            <a:cxnLst/>
            <a:rect l="l" t="t" r="r" b="b"/>
            <a:pathLst>
              <a:path w="1691271" h="424355">
                <a:moveTo>
                  <a:pt x="0" y="0"/>
                </a:moveTo>
                <a:lnTo>
                  <a:pt x="1691271" y="0"/>
                </a:lnTo>
                <a:lnTo>
                  <a:pt x="1691271" y="424355"/>
                </a:lnTo>
                <a:lnTo>
                  <a:pt x="0" y="424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0" name="Group 10"/>
          <p:cNvGrpSpPr/>
          <p:nvPr/>
        </p:nvGrpSpPr>
        <p:grpSpPr>
          <a:xfrm>
            <a:off x="12730712" y="-189751"/>
            <a:ext cx="5866813" cy="627771"/>
            <a:chOff x="0" y="0"/>
            <a:chExt cx="2304683" cy="2466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3F3A3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768889" y="60517"/>
            <a:ext cx="963837" cy="241835"/>
          </a:xfrm>
          <a:custGeom>
            <a:avLst/>
            <a:gdLst/>
            <a:ahLst/>
            <a:cxnLst/>
            <a:rect l="l" t="t" r="r" b="b"/>
            <a:pathLst>
              <a:path w="963837" h="241835">
                <a:moveTo>
                  <a:pt x="0" y="0"/>
                </a:moveTo>
                <a:lnTo>
                  <a:pt x="963836" y="0"/>
                </a:lnTo>
                <a:lnTo>
                  <a:pt x="963836" y="241836"/>
                </a:lnTo>
                <a:lnTo>
                  <a:pt x="0" y="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5653422" y="60517"/>
            <a:ext cx="963837" cy="241835"/>
          </a:xfrm>
          <a:custGeom>
            <a:avLst/>
            <a:gdLst/>
            <a:ahLst/>
            <a:cxnLst/>
            <a:rect l="l" t="t" r="r" b="b"/>
            <a:pathLst>
              <a:path w="963837" h="241835">
                <a:moveTo>
                  <a:pt x="0" y="0"/>
                </a:moveTo>
                <a:lnTo>
                  <a:pt x="963837" y="0"/>
                </a:lnTo>
                <a:lnTo>
                  <a:pt x="963837" y="241836"/>
                </a:lnTo>
                <a:lnTo>
                  <a:pt x="0" y="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4544822" y="60517"/>
            <a:ext cx="963837" cy="241835"/>
          </a:xfrm>
          <a:custGeom>
            <a:avLst/>
            <a:gdLst/>
            <a:ahLst/>
            <a:cxnLst/>
            <a:rect l="l" t="t" r="r" b="b"/>
            <a:pathLst>
              <a:path w="963837" h="241835">
                <a:moveTo>
                  <a:pt x="0" y="0"/>
                </a:moveTo>
                <a:lnTo>
                  <a:pt x="963837" y="0"/>
                </a:lnTo>
                <a:lnTo>
                  <a:pt x="963837" y="241836"/>
                </a:lnTo>
                <a:lnTo>
                  <a:pt x="0" y="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3429356" y="60517"/>
            <a:ext cx="963837" cy="241835"/>
          </a:xfrm>
          <a:custGeom>
            <a:avLst/>
            <a:gdLst/>
            <a:ahLst/>
            <a:cxnLst/>
            <a:rect l="l" t="t" r="r" b="b"/>
            <a:pathLst>
              <a:path w="963837" h="241835">
                <a:moveTo>
                  <a:pt x="0" y="0"/>
                </a:moveTo>
                <a:lnTo>
                  <a:pt x="963837" y="0"/>
                </a:lnTo>
                <a:lnTo>
                  <a:pt x="963837" y="241836"/>
                </a:lnTo>
                <a:lnTo>
                  <a:pt x="0" y="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9336568" y="4326709"/>
            <a:ext cx="77820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Lançado em 1958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6568" y="2874022"/>
            <a:ext cx="6788289" cy="129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dirty="0">
                <a:solidFill>
                  <a:srgbClr val="1D1D1D"/>
                </a:solidFill>
                <a:latin typeface="Bold Ink"/>
                <a:ea typeface="Bold Ink"/>
                <a:cs typeface="Bold Ink"/>
                <a:sym typeface="Bold Ink"/>
              </a:rPr>
              <a:t>FORD EDSEL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6568" y="4908550"/>
            <a:ext cx="77820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Clamados como “carros do futuro”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6568" y="5492750"/>
            <a:ext cx="77820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Promovido em programa de TV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36568" y="6076950"/>
            <a:ext cx="77820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Porém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fracasso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de </a:t>
            </a:r>
            <a:r>
              <a:rPr lang="en-US" sz="2499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$350 </a:t>
            </a:r>
            <a:r>
              <a:rPr lang="en-US" sz="2499" dirty="0" err="1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milhões</a:t>
            </a:r>
            <a:r>
              <a:rPr lang="en-US" sz="2499" dirty="0">
                <a:solidFill>
                  <a:srgbClr val="C00000"/>
                </a:solidFill>
                <a:latin typeface="Lora"/>
                <a:ea typeface="Lora"/>
                <a:cs typeface="Lora"/>
                <a:sym typeface="Lora"/>
              </a:rPr>
              <a:t>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85E403-B466-F2E0-AC7E-378D9D2758C3}"/>
              </a:ext>
            </a:extLst>
          </p:cNvPr>
          <p:cNvSpPr txBox="1"/>
          <p:nvPr/>
        </p:nvSpPr>
        <p:spPr>
          <a:xfrm>
            <a:off x="9336568" y="7279205"/>
            <a:ext cx="7782023" cy="131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 algn="just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Apesar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das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previsões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otimistas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da Ford para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esse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modelo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carro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as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pesquisas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foram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falhas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O que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aprendemos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sobre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previsões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?</a:t>
            </a:r>
            <a:endParaRPr lang="en-US" sz="2499" dirty="0">
              <a:solidFill>
                <a:srgbClr val="C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77458" y="8829238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899"/>
                </a:lnTo>
                <a:lnTo>
                  <a:pt x="0" y="20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434990" y="-378255"/>
            <a:ext cx="2379748" cy="13235762"/>
            <a:chOff x="0" y="0"/>
            <a:chExt cx="3176451" cy="1674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6450" cy="16744651"/>
            </a:xfrm>
            <a:custGeom>
              <a:avLst/>
              <a:gdLst/>
              <a:ahLst/>
              <a:cxnLst/>
              <a:rect l="l" t="t" r="r" b="b"/>
              <a:pathLst>
                <a:path w="3176450" h="16744651">
                  <a:moveTo>
                    <a:pt x="0" y="0"/>
                  </a:moveTo>
                  <a:lnTo>
                    <a:pt x="3176450" y="0"/>
                  </a:lnTo>
                  <a:lnTo>
                    <a:pt x="3176450" y="16744651"/>
                  </a:lnTo>
                  <a:lnTo>
                    <a:pt x="0" y="16744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50749" y="5268710"/>
            <a:ext cx="12691994" cy="1906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4560"/>
              </a:lnSpc>
            </a:pPr>
            <a:r>
              <a:rPr lang="en-US" sz="14000" b="1" dirty="0">
                <a:solidFill>
                  <a:srgbClr val="1D1D1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IMPORTANTES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6400" y="2410359"/>
            <a:ext cx="14185343" cy="1906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4560"/>
              </a:lnSpc>
            </a:pPr>
            <a:r>
              <a:rPr lang="en-US" sz="140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PREVISÕES SÃO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4604" y="5567235"/>
            <a:ext cx="684669" cy="707834"/>
          </a:xfrm>
          <a:custGeom>
            <a:avLst/>
            <a:gdLst/>
            <a:ahLst/>
            <a:cxnLst/>
            <a:rect l="l" t="t" r="r" b="b"/>
            <a:pathLst>
              <a:path w="684669" h="707834">
                <a:moveTo>
                  <a:pt x="0" y="0"/>
                </a:moveTo>
                <a:lnTo>
                  <a:pt x="684669" y="0"/>
                </a:lnTo>
                <a:lnTo>
                  <a:pt x="684669" y="707834"/>
                </a:lnTo>
                <a:lnTo>
                  <a:pt x="0" y="707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3099273" y="5891720"/>
            <a:ext cx="11772900" cy="58864"/>
          </a:xfrm>
          <a:custGeom>
            <a:avLst/>
            <a:gdLst/>
            <a:ahLst/>
            <a:cxnLst/>
            <a:rect l="l" t="t" r="r" b="b"/>
            <a:pathLst>
              <a:path w="11772900" h="58864">
                <a:moveTo>
                  <a:pt x="0" y="0"/>
                </a:moveTo>
                <a:lnTo>
                  <a:pt x="11772900" y="0"/>
                </a:lnTo>
                <a:lnTo>
                  <a:pt x="11772900" y="58864"/>
                </a:lnTo>
                <a:lnTo>
                  <a:pt x="0" y="58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762292" y="5183886"/>
            <a:ext cx="1369337" cy="1415668"/>
          </a:xfrm>
          <a:custGeom>
            <a:avLst/>
            <a:gdLst/>
            <a:ahLst/>
            <a:cxnLst/>
            <a:rect l="l" t="t" r="r" b="b"/>
            <a:pathLst>
              <a:path w="1369337" h="1415668">
                <a:moveTo>
                  <a:pt x="0" y="0"/>
                </a:moveTo>
                <a:lnTo>
                  <a:pt x="1369337" y="0"/>
                </a:lnTo>
                <a:lnTo>
                  <a:pt x="1369337" y="1415668"/>
                </a:lnTo>
                <a:lnTo>
                  <a:pt x="0" y="1415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2262382" y="4264088"/>
            <a:ext cx="98911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1957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73289" y="4264088"/>
            <a:ext cx="1557311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428D6D"/>
                </a:solidFill>
                <a:latin typeface="Lora"/>
                <a:ea typeface="Lora"/>
                <a:cs typeface="Lora"/>
                <a:sym typeface="Lora"/>
              </a:rPr>
              <a:t>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47303" y="6312534"/>
            <a:ext cx="11676838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Venda de autoveículos no Brasil</a:t>
            </a:r>
          </a:p>
        </p:txBody>
      </p:sp>
      <p:sp>
        <p:nvSpPr>
          <p:cNvPr id="8" name="Freeform 8"/>
          <p:cNvSpPr/>
          <p:nvPr/>
        </p:nvSpPr>
        <p:spPr>
          <a:xfrm>
            <a:off x="16264753" y="129514"/>
            <a:ext cx="1691271" cy="424355"/>
          </a:xfrm>
          <a:custGeom>
            <a:avLst/>
            <a:gdLst/>
            <a:ahLst/>
            <a:cxnLst/>
            <a:rect l="l" t="t" r="r" b="b"/>
            <a:pathLst>
              <a:path w="1691271" h="424355">
                <a:moveTo>
                  <a:pt x="0" y="0"/>
                </a:moveTo>
                <a:lnTo>
                  <a:pt x="1691271" y="0"/>
                </a:lnTo>
                <a:lnTo>
                  <a:pt x="1691271" y="424355"/>
                </a:lnTo>
                <a:lnTo>
                  <a:pt x="0" y="424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841765" y="129514"/>
            <a:ext cx="1691271" cy="424355"/>
          </a:xfrm>
          <a:custGeom>
            <a:avLst/>
            <a:gdLst/>
            <a:ahLst/>
            <a:cxnLst/>
            <a:rect l="l" t="t" r="r" b="b"/>
            <a:pathLst>
              <a:path w="1691271" h="424355">
                <a:moveTo>
                  <a:pt x="0" y="0"/>
                </a:moveTo>
                <a:lnTo>
                  <a:pt x="1691271" y="0"/>
                </a:lnTo>
                <a:lnTo>
                  <a:pt x="1691271" y="424355"/>
                </a:lnTo>
                <a:lnTo>
                  <a:pt x="0" y="424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3427536" y="129514"/>
            <a:ext cx="1691271" cy="424355"/>
          </a:xfrm>
          <a:custGeom>
            <a:avLst/>
            <a:gdLst/>
            <a:ahLst/>
            <a:cxnLst/>
            <a:rect l="l" t="t" r="r" b="b"/>
            <a:pathLst>
              <a:path w="1691271" h="424355">
                <a:moveTo>
                  <a:pt x="0" y="0"/>
                </a:moveTo>
                <a:lnTo>
                  <a:pt x="1691271" y="0"/>
                </a:lnTo>
                <a:lnTo>
                  <a:pt x="1691271" y="424355"/>
                </a:lnTo>
                <a:lnTo>
                  <a:pt x="0" y="424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2730712" y="-189751"/>
            <a:ext cx="5866813" cy="627771"/>
            <a:chOff x="0" y="0"/>
            <a:chExt cx="2304683" cy="2466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3F3A3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768889" y="60517"/>
            <a:ext cx="963837" cy="241835"/>
          </a:xfrm>
          <a:custGeom>
            <a:avLst/>
            <a:gdLst/>
            <a:ahLst/>
            <a:cxnLst/>
            <a:rect l="l" t="t" r="r" b="b"/>
            <a:pathLst>
              <a:path w="963837" h="241835">
                <a:moveTo>
                  <a:pt x="0" y="0"/>
                </a:moveTo>
                <a:lnTo>
                  <a:pt x="963836" y="0"/>
                </a:lnTo>
                <a:lnTo>
                  <a:pt x="963836" y="241836"/>
                </a:lnTo>
                <a:lnTo>
                  <a:pt x="0" y="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5653422" y="60517"/>
            <a:ext cx="963837" cy="241835"/>
          </a:xfrm>
          <a:custGeom>
            <a:avLst/>
            <a:gdLst/>
            <a:ahLst/>
            <a:cxnLst/>
            <a:rect l="l" t="t" r="r" b="b"/>
            <a:pathLst>
              <a:path w="963837" h="241835">
                <a:moveTo>
                  <a:pt x="0" y="0"/>
                </a:moveTo>
                <a:lnTo>
                  <a:pt x="963837" y="0"/>
                </a:lnTo>
                <a:lnTo>
                  <a:pt x="963837" y="241836"/>
                </a:lnTo>
                <a:lnTo>
                  <a:pt x="0" y="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4544822" y="60517"/>
            <a:ext cx="963837" cy="241835"/>
          </a:xfrm>
          <a:custGeom>
            <a:avLst/>
            <a:gdLst/>
            <a:ahLst/>
            <a:cxnLst/>
            <a:rect l="l" t="t" r="r" b="b"/>
            <a:pathLst>
              <a:path w="963837" h="241835">
                <a:moveTo>
                  <a:pt x="0" y="0"/>
                </a:moveTo>
                <a:lnTo>
                  <a:pt x="963837" y="0"/>
                </a:lnTo>
                <a:lnTo>
                  <a:pt x="963837" y="241836"/>
                </a:lnTo>
                <a:lnTo>
                  <a:pt x="0" y="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3429356" y="60517"/>
            <a:ext cx="963837" cy="241835"/>
          </a:xfrm>
          <a:custGeom>
            <a:avLst/>
            <a:gdLst/>
            <a:ahLst/>
            <a:cxnLst/>
            <a:rect l="l" t="t" r="r" b="b"/>
            <a:pathLst>
              <a:path w="963837" h="241835">
                <a:moveTo>
                  <a:pt x="0" y="0"/>
                </a:moveTo>
                <a:lnTo>
                  <a:pt x="963837" y="0"/>
                </a:lnTo>
                <a:lnTo>
                  <a:pt x="963837" y="241836"/>
                </a:lnTo>
                <a:lnTo>
                  <a:pt x="0" y="241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8" name="Group 18"/>
          <p:cNvGrpSpPr/>
          <p:nvPr/>
        </p:nvGrpSpPr>
        <p:grpSpPr>
          <a:xfrm>
            <a:off x="-883180" y="7846399"/>
            <a:ext cx="1343769" cy="7785674"/>
            <a:chOff x="0" y="0"/>
            <a:chExt cx="353914" cy="20505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3914" cy="2050548"/>
            </a:xfrm>
            <a:custGeom>
              <a:avLst/>
              <a:gdLst/>
              <a:ahLst/>
              <a:cxnLst/>
              <a:rect l="l" t="t" r="r" b="b"/>
              <a:pathLst>
                <a:path w="353914" h="2050548">
                  <a:moveTo>
                    <a:pt x="0" y="0"/>
                  </a:moveTo>
                  <a:lnTo>
                    <a:pt x="353914" y="0"/>
                  </a:lnTo>
                  <a:lnTo>
                    <a:pt x="353914" y="2050548"/>
                  </a:lnTo>
                  <a:lnTo>
                    <a:pt x="0" y="2050548"/>
                  </a:lnTo>
                  <a:close/>
                </a:path>
              </a:pathLst>
            </a:custGeom>
            <a:solidFill>
              <a:srgbClr val="3F3A3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53914" cy="2098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097F15DA-0A9F-1A5E-4445-4B8D40F4C21B}"/>
              </a:ext>
            </a:extLst>
          </p:cNvPr>
          <p:cNvSpPr txBox="1"/>
          <p:nvPr/>
        </p:nvSpPr>
        <p:spPr>
          <a:xfrm>
            <a:off x="3051241" y="2806608"/>
            <a:ext cx="11772900" cy="455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 algn="just">
              <a:lnSpc>
                <a:spcPts val="3499"/>
              </a:lnSpc>
            </a:pPr>
            <a:r>
              <a:rPr lang="en-US" sz="36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PREVISÃO DE VENDAS EM 2025 IRÁ SE BASEAR EM:</a:t>
            </a:r>
            <a:endParaRPr lang="en-US" sz="3600" dirty="0">
              <a:solidFill>
                <a:srgbClr val="C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18206" y="2730988"/>
            <a:ext cx="17051588" cy="6985149"/>
          </a:xfrm>
          <a:custGeom>
            <a:avLst/>
            <a:gdLst/>
            <a:ahLst/>
            <a:cxnLst/>
            <a:rect l="l" t="t" r="r" b="b"/>
            <a:pathLst>
              <a:path w="17051588" h="6985149">
                <a:moveTo>
                  <a:pt x="0" y="0"/>
                </a:moveTo>
                <a:lnTo>
                  <a:pt x="17051588" y="0"/>
                </a:lnTo>
                <a:lnTo>
                  <a:pt x="17051588" y="6985149"/>
                </a:lnTo>
                <a:lnTo>
                  <a:pt x="0" y="6985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3" r="-26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1471" y="458517"/>
            <a:ext cx="7330760" cy="8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ANÁLISE EXPLORATÓRIA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53154" y="55239"/>
            <a:ext cx="33213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Fonte: IPEADATA.GOV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946497" y="2813836"/>
            <a:ext cx="14395006" cy="7143522"/>
          </a:xfrm>
          <a:custGeom>
            <a:avLst/>
            <a:gdLst/>
            <a:ahLst/>
            <a:cxnLst/>
            <a:rect l="l" t="t" r="r" b="b"/>
            <a:pathLst>
              <a:path w="14395006" h="7143522">
                <a:moveTo>
                  <a:pt x="0" y="0"/>
                </a:moveTo>
                <a:lnTo>
                  <a:pt x="14395006" y="0"/>
                </a:lnTo>
                <a:lnTo>
                  <a:pt x="14395006" y="7143522"/>
                </a:lnTo>
                <a:lnTo>
                  <a:pt x="0" y="7143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1471" y="458517"/>
            <a:ext cx="3887828" cy="8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MODELAGEM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1176" y="1954792"/>
            <a:ext cx="15965648" cy="7950217"/>
          </a:xfrm>
          <a:custGeom>
            <a:avLst/>
            <a:gdLst/>
            <a:ahLst/>
            <a:cxnLst/>
            <a:rect l="l" t="t" r="r" b="b"/>
            <a:pathLst>
              <a:path w="15965648" h="7950217">
                <a:moveTo>
                  <a:pt x="0" y="0"/>
                </a:moveTo>
                <a:lnTo>
                  <a:pt x="15965648" y="0"/>
                </a:lnTo>
                <a:lnTo>
                  <a:pt x="15965648" y="7950217"/>
                </a:lnTo>
                <a:lnTo>
                  <a:pt x="0" y="7950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1471" y="458517"/>
            <a:ext cx="3887828" cy="8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MODELAGEM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95400" y="2028046"/>
            <a:ext cx="15576655" cy="7687454"/>
          </a:xfrm>
          <a:custGeom>
            <a:avLst/>
            <a:gdLst/>
            <a:ahLst/>
            <a:cxnLst/>
            <a:rect l="l" t="t" r="r" b="b"/>
            <a:pathLst>
              <a:path w="15456110" h="7670094">
                <a:moveTo>
                  <a:pt x="0" y="0"/>
                </a:moveTo>
                <a:lnTo>
                  <a:pt x="15456110" y="0"/>
                </a:lnTo>
                <a:lnTo>
                  <a:pt x="15456110" y="7670095"/>
                </a:lnTo>
                <a:lnTo>
                  <a:pt x="0" y="767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81471" y="458517"/>
            <a:ext cx="3887828" cy="8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RESULTADOS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97704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585029"/>
            <a:ext cx="3887828" cy="8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RESULTADOS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410311"/>
            <a:ext cx="1123816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Previsão do modelo para Janeiro de 2025</a:t>
            </a:r>
            <a:r>
              <a:rPr lang="en-US" sz="3199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158.789 unidades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139441"/>
            <a:ext cx="9632007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Vendas reais em Janeiro de 2025</a:t>
            </a:r>
            <a:r>
              <a:rPr lang="en-US" sz="3199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171.200 unidades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00671" y="26664"/>
            <a:ext cx="431110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FONTE: www.autodata.com.br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97704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9671219" y="4358701"/>
            <a:ext cx="7992600" cy="2058095"/>
          </a:xfrm>
          <a:custGeom>
            <a:avLst/>
            <a:gdLst/>
            <a:ahLst/>
            <a:cxnLst/>
            <a:rect l="l" t="t" r="r" b="b"/>
            <a:pathLst>
              <a:path w="7992600" h="2058095">
                <a:moveTo>
                  <a:pt x="0" y="0"/>
                </a:moveTo>
                <a:lnTo>
                  <a:pt x="7992600" y="0"/>
                </a:lnTo>
                <a:lnTo>
                  <a:pt x="7992600" y="2058095"/>
                </a:lnTo>
                <a:lnTo>
                  <a:pt x="0" y="205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03965" y="2687152"/>
            <a:ext cx="7940035" cy="5974877"/>
          </a:xfrm>
          <a:custGeom>
            <a:avLst/>
            <a:gdLst/>
            <a:ahLst/>
            <a:cxnLst/>
            <a:rect l="l" t="t" r="r" b="b"/>
            <a:pathLst>
              <a:path w="7940035" h="5974877">
                <a:moveTo>
                  <a:pt x="0" y="0"/>
                </a:moveTo>
                <a:lnTo>
                  <a:pt x="7940035" y="0"/>
                </a:lnTo>
                <a:lnTo>
                  <a:pt x="7940035" y="5974877"/>
                </a:lnTo>
                <a:lnTo>
                  <a:pt x="0" y="597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585029"/>
            <a:ext cx="3887828" cy="8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RESULTADOS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00671" y="26664"/>
            <a:ext cx="431110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FONTE: www.autodata.com.br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97704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630893" y="2364710"/>
            <a:ext cx="11353705" cy="6356680"/>
          </a:xfrm>
          <a:custGeom>
            <a:avLst/>
            <a:gdLst/>
            <a:ahLst/>
            <a:cxnLst/>
            <a:rect l="l" t="t" r="r" b="b"/>
            <a:pathLst>
              <a:path w="11353705" h="6356680">
                <a:moveTo>
                  <a:pt x="0" y="0"/>
                </a:moveTo>
                <a:lnTo>
                  <a:pt x="11353705" y="0"/>
                </a:lnTo>
                <a:lnTo>
                  <a:pt x="11353705" y="6356680"/>
                </a:lnTo>
                <a:lnTo>
                  <a:pt x="0" y="6356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05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585029"/>
            <a:ext cx="3887828" cy="8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PREVISÕES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97652"/>
            <a:ext cx="6628388" cy="503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Fevereiro</a:t>
            </a: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158 mil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Março</a:t>
            </a: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189 mil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Abril</a:t>
            </a: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178 mil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Maio</a:t>
            </a: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186 mil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Junho</a:t>
            </a: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202 mil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Julho</a:t>
            </a: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224 mil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Agosto</a:t>
            </a: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225 mil</a:t>
            </a:r>
          </a:p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Setembro</a:t>
            </a: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215 mil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Outubro</a:t>
            </a: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: 223 mil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420" y="4004570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6" y="0"/>
                </a:lnTo>
                <a:lnTo>
                  <a:pt x="19391946" y="10907969"/>
                </a:lnTo>
                <a:lnTo>
                  <a:pt x="0" y="1090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59475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15526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85908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2096552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2096552" y="514350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096552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0145850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145850" y="519268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0145850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689904" y="439467"/>
            <a:ext cx="289849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88398" y="3231803"/>
            <a:ext cx="181318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Fracasso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8398" y="5395089"/>
            <a:ext cx="388979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Análise exploratória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88398" y="7522658"/>
            <a:ext cx="235217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Modelagem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53180" y="3231803"/>
            <a:ext cx="210260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Resultados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46797" y="5359371"/>
            <a:ext cx="4718624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Desafios e aprendizados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3180" y="7486939"/>
            <a:ext cx="328707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Próximos passos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420" y="5143500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6" y="0"/>
                </a:lnTo>
                <a:lnTo>
                  <a:pt x="19391946" y="10907969"/>
                </a:lnTo>
                <a:lnTo>
                  <a:pt x="0" y="1090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538483" y="4418651"/>
            <a:ext cx="3204889" cy="1782719"/>
          </a:xfrm>
          <a:custGeom>
            <a:avLst/>
            <a:gdLst/>
            <a:ahLst/>
            <a:cxnLst/>
            <a:rect l="l" t="t" r="r" b="b"/>
            <a:pathLst>
              <a:path w="3204889" h="1782719">
                <a:moveTo>
                  <a:pt x="0" y="0"/>
                </a:moveTo>
                <a:lnTo>
                  <a:pt x="3204889" y="0"/>
                </a:lnTo>
                <a:lnTo>
                  <a:pt x="3204889" y="1782719"/>
                </a:lnTo>
                <a:lnTo>
                  <a:pt x="0" y="1782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184462" y="4206158"/>
            <a:ext cx="2303659" cy="2545480"/>
          </a:xfrm>
          <a:custGeom>
            <a:avLst/>
            <a:gdLst/>
            <a:ahLst/>
            <a:cxnLst/>
            <a:rect l="l" t="t" r="r" b="b"/>
            <a:pathLst>
              <a:path w="2303659" h="2545480">
                <a:moveTo>
                  <a:pt x="0" y="0"/>
                </a:moveTo>
                <a:lnTo>
                  <a:pt x="2303659" y="0"/>
                </a:lnTo>
                <a:lnTo>
                  <a:pt x="2303659" y="2545480"/>
                </a:lnTo>
                <a:lnTo>
                  <a:pt x="0" y="2545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574279" y="4418651"/>
            <a:ext cx="1792753" cy="1672150"/>
          </a:xfrm>
          <a:custGeom>
            <a:avLst/>
            <a:gdLst/>
            <a:ahLst/>
            <a:cxnLst/>
            <a:rect l="l" t="t" r="r" b="b"/>
            <a:pathLst>
              <a:path w="1792753" h="1672150">
                <a:moveTo>
                  <a:pt x="0" y="0"/>
                </a:moveTo>
                <a:lnTo>
                  <a:pt x="1792754" y="0"/>
                </a:lnTo>
                <a:lnTo>
                  <a:pt x="1792754" y="1672150"/>
                </a:lnTo>
                <a:lnTo>
                  <a:pt x="0" y="1672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897567" y="585029"/>
            <a:ext cx="8246433" cy="8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DESAFIOS E APRENDIZADOS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11795" y="6972751"/>
            <a:ext cx="384899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DD0D0D"/>
                </a:solidFill>
                <a:latin typeface="Lora Bold"/>
                <a:ea typeface="Lora Bold"/>
                <a:cs typeface="Lora Bold"/>
                <a:sym typeface="Lora Bold"/>
              </a:rPr>
              <a:t>+5</a:t>
            </a:r>
            <a:r>
              <a:rPr lang="en-US" sz="3199">
                <a:solidFill>
                  <a:srgbClr val="44413C"/>
                </a:solidFill>
                <a:latin typeface="Lora"/>
                <a:ea typeface="Lora"/>
                <a:cs typeface="Lora"/>
                <a:sym typeface="Lora"/>
              </a:rPr>
              <a:t> modelos testados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5222" y="6410777"/>
            <a:ext cx="425141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Pouco conhecimento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de </a:t>
            </a:r>
            <a:r>
              <a:rPr lang="en-US" sz="3200" b="1">
                <a:solidFill>
                  <a:srgbClr val="DD0D0D"/>
                </a:solidFill>
                <a:latin typeface="Lora Bold"/>
                <a:ea typeface="Lora Bold"/>
                <a:cs typeface="Lora Bold"/>
                <a:sym typeface="Lora Bold"/>
              </a:rPr>
              <a:t>automóveis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99814" y="6413212"/>
            <a:ext cx="4741684" cy="109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44413C"/>
                </a:solidFill>
                <a:latin typeface="Lora"/>
                <a:ea typeface="Lora"/>
                <a:cs typeface="Lora"/>
                <a:sym typeface="Lora"/>
              </a:rPr>
              <a:t>Pouco conhecimento do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DD0D0D"/>
                </a:solidFill>
                <a:latin typeface="Lora Bold"/>
                <a:ea typeface="Lora Bold"/>
                <a:cs typeface="Lora Bold"/>
                <a:sym typeface="Lora Bold"/>
              </a:rPr>
              <a:t>mercado financeiro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297704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420" y="4565159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6" y="0"/>
                </a:lnTo>
                <a:lnTo>
                  <a:pt x="19391946" y="10907969"/>
                </a:lnTo>
                <a:lnTo>
                  <a:pt x="0" y="1090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683685"/>
            <a:ext cx="8246433" cy="80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PRÓXIMOS PASSOS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691549"/>
            <a:ext cx="13718752" cy="5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Separar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os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dados entre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carros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novos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e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carros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usados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;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97704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028700" y="2437324"/>
            <a:ext cx="412321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428D6D"/>
                </a:solidFill>
                <a:latin typeface="Lora Bold"/>
                <a:ea typeface="Lora Bold"/>
                <a:cs typeface="Lora Bold"/>
                <a:sym typeface="Lora Bold"/>
              </a:rPr>
              <a:t>Confirmar</a:t>
            </a:r>
            <a:r>
              <a:rPr lang="en-US" sz="320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previsões;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565719"/>
            <a:ext cx="1553178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Explorar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a </a:t>
            </a:r>
            <a:r>
              <a:rPr lang="en-US" sz="3200" b="1" dirty="0" err="1">
                <a:solidFill>
                  <a:srgbClr val="428D6D"/>
                </a:solidFill>
                <a:latin typeface="Lora Bold"/>
                <a:ea typeface="Lora Bold"/>
                <a:cs typeface="Lora Bold"/>
                <a:sym typeface="Lora Bold"/>
              </a:rPr>
              <a:t>relação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entre a taxa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básica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de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juros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(</a:t>
            </a:r>
            <a:r>
              <a:rPr lang="en-US" sz="3200" b="1" dirty="0">
                <a:solidFill>
                  <a:srgbClr val="428D6D"/>
                </a:solidFill>
                <a:latin typeface="Lora Bold"/>
                <a:ea typeface="Lora Bold"/>
                <a:cs typeface="Lora Bold"/>
                <a:sym typeface="Lora Bold"/>
              </a:rPr>
              <a:t>SELIC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) e as</a:t>
            </a:r>
            <a:r>
              <a:rPr lang="en-US" sz="3200" b="1" dirty="0">
                <a:solidFill>
                  <a:srgbClr val="3F3A3A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3200" b="1" dirty="0" err="1">
                <a:solidFill>
                  <a:srgbClr val="428D6D"/>
                </a:solidFill>
                <a:latin typeface="Lora Bold"/>
                <a:ea typeface="Lora Bold"/>
                <a:cs typeface="Lora Bold"/>
                <a:sym typeface="Lora Bold"/>
              </a:rPr>
              <a:t>vendas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de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automóveis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;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B68D4257-9256-E8C3-9B33-39EFE6E22B1F}"/>
              </a:ext>
            </a:extLst>
          </p:cNvPr>
          <p:cNvSpPr txBox="1"/>
          <p:nvPr/>
        </p:nvSpPr>
        <p:spPr>
          <a:xfrm>
            <a:off x="1028700" y="5858166"/>
            <a:ext cx="13718752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Usar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os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dados para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produzir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a </a:t>
            </a:r>
            <a:r>
              <a:rPr lang="en-US" sz="3200" b="1" dirty="0" err="1">
                <a:solidFill>
                  <a:srgbClr val="428D6D"/>
                </a:solidFill>
                <a:latin typeface="Lora Bold"/>
                <a:ea typeface="Lora Bold"/>
                <a:cs typeface="Lora Bold"/>
                <a:sym typeface="Lora Bold"/>
              </a:rPr>
              <a:t>quantidade</a:t>
            </a:r>
            <a:r>
              <a:rPr lang="en-US" sz="3200" b="1" dirty="0">
                <a:solidFill>
                  <a:srgbClr val="428D6D"/>
                </a:solidFill>
                <a:latin typeface="Lora Bold"/>
                <a:ea typeface="Lora Bold"/>
                <a:cs typeface="Lora Bold"/>
                <a:sym typeface="Lora Bold"/>
              </a:rPr>
              <a:t> ideal de </a:t>
            </a:r>
            <a:r>
              <a:rPr lang="en-US" sz="3200" b="1" dirty="0" err="1">
                <a:solidFill>
                  <a:srgbClr val="428D6D"/>
                </a:solidFill>
                <a:latin typeface="Lora Bold"/>
                <a:ea typeface="Lora Bold"/>
                <a:cs typeface="Lora Bold"/>
                <a:sym typeface="Lora Bold"/>
              </a:rPr>
              <a:t>automóveis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em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uma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montadora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 em um </a:t>
            </a:r>
            <a:r>
              <a:rPr lang="en-US" sz="3200" dirty="0" err="1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ano</a:t>
            </a:r>
            <a:r>
              <a:rPr lang="en-US" sz="3200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DB3C1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97704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698116" y="1991117"/>
            <a:ext cx="10891769" cy="3960643"/>
          </a:xfrm>
          <a:custGeom>
            <a:avLst/>
            <a:gdLst/>
            <a:ahLst/>
            <a:cxnLst/>
            <a:rect l="l" t="t" r="r" b="b"/>
            <a:pathLst>
              <a:path w="10891769" h="3960643">
                <a:moveTo>
                  <a:pt x="0" y="0"/>
                </a:moveTo>
                <a:lnTo>
                  <a:pt x="10891768" y="0"/>
                </a:lnTo>
                <a:lnTo>
                  <a:pt x="10891768" y="3960643"/>
                </a:lnTo>
                <a:lnTo>
                  <a:pt x="0" y="3960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6" r="-15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28600" y="9486900"/>
            <a:ext cx="1056495" cy="652873"/>
          </a:xfrm>
          <a:custGeom>
            <a:avLst/>
            <a:gdLst/>
            <a:ahLst/>
            <a:cxnLst/>
            <a:rect l="l" t="t" r="r" b="b"/>
            <a:pathLst>
              <a:path w="1056495" h="652873">
                <a:moveTo>
                  <a:pt x="0" y="0"/>
                </a:moveTo>
                <a:lnTo>
                  <a:pt x="1056495" y="0"/>
                </a:lnTo>
                <a:lnTo>
                  <a:pt x="1056495" y="652873"/>
                </a:lnTo>
                <a:lnTo>
                  <a:pt x="0" y="652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938" b="-3288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7043750" y="5998296"/>
            <a:ext cx="5253954" cy="295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84"/>
              </a:lnSpc>
              <a:spcBef>
                <a:spcPct val="0"/>
              </a:spcBef>
            </a:pPr>
            <a:r>
              <a:rPr lang="en-US" sz="17274">
                <a:solidFill>
                  <a:srgbClr val="000000"/>
                </a:solidFill>
                <a:latin typeface="Billion Miracles"/>
                <a:ea typeface="Billion Miracles"/>
                <a:cs typeface="Billion Miracles"/>
                <a:sym typeface="Billion Miracles"/>
              </a:rPr>
              <a:t>Obrigado!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97531E-6 L 0.91692 -0.002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42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420" y="4004570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6" y="0"/>
                </a:lnTo>
                <a:lnTo>
                  <a:pt x="19391946" y="10907969"/>
                </a:lnTo>
                <a:lnTo>
                  <a:pt x="0" y="1090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59475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15526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85908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2096552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2096552" y="514350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096552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0145850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145850" y="519268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0145850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689904" y="439467"/>
            <a:ext cx="289849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88398" y="3231803"/>
            <a:ext cx="181318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Fracasso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8398" y="5395089"/>
            <a:ext cx="388979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Análise exploratória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88398" y="7522658"/>
            <a:ext cx="235217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Modelagem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53180" y="3231803"/>
            <a:ext cx="210260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Resultados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46797" y="5359371"/>
            <a:ext cx="4718624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Desafios e aprendizados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3180" y="7486939"/>
            <a:ext cx="328707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Próximos passos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420" y="4004570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6" y="0"/>
                </a:lnTo>
                <a:lnTo>
                  <a:pt x="19391946" y="10907969"/>
                </a:lnTo>
                <a:lnTo>
                  <a:pt x="0" y="1090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59475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15526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85908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2096552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2096552" y="514350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096552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0145850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145850" y="519268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0145850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689904" y="439467"/>
            <a:ext cx="289849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88398" y="3231803"/>
            <a:ext cx="181318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Fracasso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8398" y="5395089"/>
            <a:ext cx="388979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Análise exploratória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88398" y="7522658"/>
            <a:ext cx="235217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Modelagem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53180" y="3231803"/>
            <a:ext cx="210260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Resultados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46797" y="5359371"/>
            <a:ext cx="4718624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Desafios e aprendizados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3180" y="7486939"/>
            <a:ext cx="328707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Próximos passos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420" y="4004570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6" y="0"/>
                </a:lnTo>
                <a:lnTo>
                  <a:pt x="19391946" y="10907969"/>
                </a:lnTo>
                <a:lnTo>
                  <a:pt x="0" y="1090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59475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15526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85908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2096552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2096552" y="514350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096552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0145850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145850" y="519268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0145850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689904" y="439467"/>
            <a:ext cx="289849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88398" y="3231803"/>
            <a:ext cx="181318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Fracasso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8398" y="5395089"/>
            <a:ext cx="388979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Análise exploratória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88398" y="7522658"/>
            <a:ext cx="235217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Modelagem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53180" y="3231803"/>
            <a:ext cx="210260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Resultados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46797" y="5359371"/>
            <a:ext cx="4718624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Desafios e aprendizados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3180" y="7486939"/>
            <a:ext cx="328707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Próximos passos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420" y="4004570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6" y="0"/>
                </a:lnTo>
                <a:lnTo>
                  <a:pt x="19391946" y="10907969"/>
                </a:lnTo>
                <a:lnTo>
                  <a:pt x="0" y="1090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59475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15526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85908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2096552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2096552" y="514350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096552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0145850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145850" y="519268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0145850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689904" y="439467"/>
            <a:ext cx="289849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88398" y="3231803"/>
            <a:ext cx="181318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Fracasso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8398" y="5395089"/>
            <a:ext cx="388979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Análise exploratória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88398" y="7522658"/>
            <a:ext cx="235217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Modelagem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53180" y="3231803"/>
            <a:ext cx="210260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Resultados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46797" y="5359371"/>
            <a:ext cx="4718624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Desafios e aprendizados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3180" y="7486939"/>
            <a:ext cx="328707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Próximos passos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420" y="4004570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6" y="0"/>
                </a:lnTo>
                <a:lnTo>
                  <a:pt x="19391946" y="10907969"/>
                </a:lnTo>
                <a:lnTo>
                  <a:pt x="0" y="10907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1738022" y="-189751"/>
            <a:ext cx="6859504" cy="733993"/>
            <a:chOff x="0" y="0"/>
            <a:chExt cx="2304683" cy="246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4683" cy="246610"/>
            </a:xfrm>
            <a:custGeom>
              <a:avLst/>
              <a:gdLst/>
              <a:ahLst/>
              <a:cxnLst/>
              <a:rect l="l" t="t" r="r" b="b"/>
              <a:pathLst>
                <a:path w="2304683" h="246610">
                  <a:moveTo>
                    <a:pt x="0" y="0"/>
                  </a:moveTo>
                  <a:lnTo>
                    <a:pt x="2304683" y="0"/>
                  </a:lnTo>
                  <a:lnTo>
                    <a:pt x="2304683" y="246610"/>
                  </a:lnTo>
                  <a:lnTo>
                    <a:pt x="0" y="246610"/>
                  </a:lnTo>
                  <a:close/>
                </a:path>
              </a:pathLst>
            </a:custGeom>
            <a:solidFill>
              <a:srgbClr val="44413C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04683" cy="29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59475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15526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859087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554879" y="102864"/>
            <a:ext cx="1126922" cy="282755"/>
          </a:xfrm>
          <a:custGeom>
            <a:avLst/>
            <a:gdLst/>
            <a:ahLst/>
            <a:cxnLst/>
            <a:rect l="l" t="t" r="r" b="b"/>
            <a:pathLst>
              <a:path w="1126922" h="282755">
                <a:moveTo>
                  <a:pt x="0" y="0"/>
                </a:moveTo>
                <a:lnTo>
                  <a:pt x="1126922" y="0"/>
                </a:lnTo>
                <a:lnTo>
                  <a:pt x="1126922" y="282755"/>
                </a:lnTo>
                <a:lnTo>
                  <a:pt x="0" y="282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2096552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2096552" y="514350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096552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0145850" y="3015932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145850" y="5192680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0145850" y="7271068"/>
            <a:ext cx="988638" cy="988638"/>
          </a:xfrm>
          <a:custGeom>
            <a:avLst/>
            <a:gdLst/>
            <a:ahLst/>
            <a:cxnLst/>
            <a:rect l="l" t="t" r="r" b="b"/>
            <a:pathLst>
              <a:path w="988638" h="988638">
                <a:moveTo>
                  <a:pt x="0" y="0"/>
                </a:moveTo>
                <a:lnTo>
                  <a:pt x="988638" y="0"/>
                </a:lnTo>
                <a:lnTo>
                  <a:pt x="988638" y="988638"/>
                </a:lnTo>
                <a:lnTo>
                  <a:pt x="0" y="9886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689904" y="439467"/>
            <a:ext cx="289849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F3A3A"/>
                </a:solidFill>
                <a:latin typeface="Bold Ink"/>
                <a:ea typeface="Bold Ink"/>
                <a:cs typeface="Bold Ink"/>
                <a:sym typeface="Bold Ink"/>
              </a:rPr>
              <a:t>AGENDA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88398" y="3231803"/>
            <a:ext cx="1813180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Fracasso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8398" y="5395089"/>
            <a:ext cx="3889795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Análise exploratória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88398" y="7522658"/>
            <a:ext cx="235217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Modelagem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53180" y="3231803"/>
            <a:ext cx="2102606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Resultados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46797" y="5359371"/>
            <a:ext cx="4718624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Desafios e aprendizados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3180" y="7486939"/>
            <a:ext cx="328707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3F3A3A"/>
                </a:solidFill>
                <a:latin typeface="Lora"/>
                <a:ea typeface="Lora"/>
                <a:cs typeface="Lora"/>
                <a:sym typeface="Lora"/>
              </a:rPr>
              <a:t>Próximos passos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2180" y="2430285"/>
            <a:ext cx="14057858" cy="6350419"/>
          </a:xfrm>
          <a:custGeom>
            <a:avLst/>
            <a:gdLst/>
            <a:ahLst/>
            <a:cxnLst/>
            <a:rect l="l" t="t" r="r" b="b"/>
            <a:pathLst>
              <a:path w="14057858" h="6350419">
                <a:moveTo>
                  <a:pt x="0" y="0"/>
                </a:moveTo>
                <a:lnTo>
                  <a:pt x="14057858" y="0"/>
                </a:lnTo>
                <a:lnTo>
                  <a:pt x="14057858" y="6350419"/>
                </a:lnTo>
                <a:lnTo>
                  <a:pt x="0" y="6350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374" r="-49413" b="-50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092661" y="1740352"/>
            <a:ext cx="674844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1959 EDSEL RANGER</a:t>
            </a:r>
          </a:p>
        </p:txBody>
      </p:sp>
      <p:sp>
        <p:nvSpPr>
          <p:cNvPr id="4" name="Freeform 4"/>
          <p:cNvSpPr/>
          <p:nvPr/>
        </p:nvSpPr>
        <p:spPr>
          <a:xfrm>
            <a:off x="-192982" y="5605494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5" y="0"/>
                </a:lnTo>
                <a:lnTo>
                  <a:pt x="19391945" y="10907970"/>
                </a:lnTo>
                <a:lnTo>
                  <a:pt x="0" y="10907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00CDDED3-5269-DD89-927A-2230607B5B65}"/>
              </a:ext>
            </a:extLst>
          </p:cNvPr>
          <p:cNvSpPr txBox="1"/>
          <p:nvPr/>
        </p:nvSpPr>
        <p:spPr>
          <a:xfrm>
            <a:off x="10896600" y="8780704"/>
            <a:ext cx="77820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 algn="just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Qual o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preço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nos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dias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de </a:t>
            </a:r>
            <a:r>
              <a:rPr lang="en-US" sz="2499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hoje</a:t>
            </a:r>
            <a:r>
              <a:rPr lang="en-US" sz="2499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2982" y="5605494"/>
            <a:ext cx="19391945" cy="10907969"/>
          </a:xfrm>
          <a:custGeom>
            <a:avLst/>
            <a:gdLst/>
            <a:ahLst/>
            <a:cxnLst/>
            <a:rect l="l" t="t" r="r" b="b"/>
            <a:pathLst>
              <a:path w="19391945" h="10907969">
                <a:moveTo>
                  <a:pt x="0" y="0"/>
                </a:moveTo>
                <a:lnTo>
                  <a:pt x="19391945" y="0"/>
                </a:lnTo>
                <a:lnTo>
                  <a:pt x="19391945" y="10907970"/>
                </a:lnTo>
                <a:lnTo>
                  <a:pt x="0" y="10907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812180" y="2430285"/>
            <a:ext cx="9344478" cy="6350419"/>
          </a:xfrm>
          <a:custGeom>
            <a:avLst/>
            <a:gdLst/>
            <a:ahLst/>
            <a:cxnLst/>
            <a:rect l="l" t="t" r="r" b="b"/>
            <a:pathLst>
              <a:path w="9344478" h="6350419">
                <a:moveTo>
                  <a:pt x="0" y="0"/>
                </a:moveTo>
                <a:lnTo>
                  <a:pt x="9344478" y="0"/>
                </a:lnTo>
                <a:lnTo>
                  <a:pt x="9344478" y="6350419"/>
                </a:lnTo>
                <a:lnTo>
                  <a:pt x="0" y="635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374" r="-124778" b="-50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260256" y="2439810"/>
            <a:ext cx="5387538" cy="6209331"/>
          </a:xfrm>
          <a:custGeom>
            <a:avLst/>
            <a:gdLst/>
            <a:ahLst/>
            <a:cxnLst/>
            <a:rect l="l" t="t" r="r" b="b"/>
            <a:pathLst>
              <a:path w="5387538" h="6209331">
                <a:moveTo>
                  <a:pt x="0" y="0"/>
                </a:moveTo>
                <a:lnTo>
                  <a:pt x="5387538" y="0"/>
                </a:lnTo>
                <a:lnTo>
                  <a:pt x="5387538" y="6209331"/>
                </a:lnTo>
                <a:lnTo>
                  <a:pt x="0" y="6209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4547" t="-9756" r="-4050" b="-351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434843" y="7178590"/>
            <a:ext cx="1644942" cy="123623"/>
          </a:xfrm>
          <a:custGeom>
            <a:avLst/>
            <a:gdLst/>
            <a:ahLst/>
            <a:cxnLst/>
            <a:rect l="l" t="t" r="r" b="b"/>
            <a:pathLst>
              <a:path w="1644942" h="123623">
                <a:moveTo>
                  <a:pt x="0" y="0"/>
                </a:moveTo>
                <a:lnTo>
                  <a:pt x="1644941" y="0"/>
                </a:lnTo>
                <a:lnTo>
                  <a:pt x="1644941" y="123623"/>
                </a:lnTo>
                <a:lnTo>
                  <a:pt x="0" y="123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2092661" y="1740352"/>
            <a:ext cx="674844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1959 EDSEL RANGER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310</Words>
  <Application>Microsoft Office PowerPoint</Application>
  <PresentationFormat>Personalizar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Lora Bold</vt:lpstr>
      <vt:lpstr>Calibri</vt:lpstr>
      <vt:lpstr>Bold Ink</vt:lpstr>
      <vt:lpstr>Poppins Medium</vt:lpstr>
      <vt:lpstr>Lora</vt:lpstr>
      <vt:lpstr>Arial</vt:lpstr>
      <vt:lpstr>Billion Miracles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Dealer</dc:title>
  <cp:lastModifiedBy>Daniel Isozaki</cp:lastModifiedBy>
  <cp:revision>6</cp:revision>
  <dcterms:created xsi:type="dcterms:W3CDTF">2006-08-16T00:00:00Z</dcterms:created>
  <dcterms:modified xsi:type="dcterms:W3CDTF">2025-02-24T05:18:46Z</dcterms:modified>
  <dc:identifier>DAGeIDd3kHE</dc:identifier>
</cp:coreProperties>
</file>